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62" r:id="rId2"/>
    <p:sldId id="261" r:id="rId3"/>
    <p:sldId id="257" r:id="rId4"/>
    <p:sldId id="263" r:id="rId5"/>
    <p:sldId id="268" r:id="rId6"/>
    <p:sldId id="258" r:id="rId7"/>
    <p:sldId id="280" r:id="rId8"/>
    <p:sldId id="267" r:id="rId9"/>
    <p:sldId id="264" r:id="rId10"/>
    <p:sldId id="269" r:id="rId11"/>
    <p:sldId id="265" r:id="rId12"/>
    <p:sldId id="270" r:id="rId13"/>
    <p:sldId id="277" r:id="rId14"/>
    <p:sldId id="279" r:id="rId15"/>
    <p:sldId id="266" r:id="rId16"/>
    <p:sldId id="271" r:id="rId17"/>
    <p:sldId id="260" r:id="rId18"/>
    <p:sldId id="272" r:id="rId19"/>
    <p:sldId id="273" r:id="rId20"/>
    <p:sldId id="274" r:id="rId21"/>
    <p:sldId id="276" r:id="rId22"/>
    <p:sldId id="278" r:id="rId23"/>
    <p:sldId id="281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6/9/2020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6/9/2020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6/9/2020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6/9/2020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6/9/2020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6/9/2020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genomics.senescence.info/science.html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ib.bioninja.com.au/standard-level/topic-3-genetics/33-meiosis/somatic-vs-germline-mutatio.html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inds.nih.gov/Disorders/Patient-Caregiver-Education/Life-and-Death-Neuron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inds.nih.gov/Disorders/Patient-Caregiver-Education/Life-and-Death-Neuron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bioeng.berkeley.edu/about-us/what-is-bioengineerin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ioe.uw.edu/academic-programs/about-bioengineering/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RVGS Summer Biomedical Institute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951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gene studies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Gene Therapy</a:t>
            </a:r>
            <a:br>
              <a:rPr lang="en-US" dirty="0" smtClean="0"/>
            </a:br>
            <a:r>
              <a:rPr lang="en-US" dirty="0" smtClean="0"/>
              <a:t>Gene Editing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326" y="863600"/>
            <a:ext cx="6642023" cy="512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50682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‘Omics</a:t>
            </a:r>
            <a:endParaRPr lang="en-US" dirty="0"/>
          </a:p>
        </p:txBody>
      </p:sp>
      <p:pic>
        <p:nvPicPr>
          <p:cNvPr id="2050" name="Picture 2" descr="Schematic representation of the development of the omic fields ..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661" y="120686"/>
            <a:ext cx="4299354" cy="572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6662" y="6054462"/>
            <a:ext cx="4299354" cy="69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499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Comparative Genomics Studies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346258"/>
            <a:ext cx="7315200" cy="41559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86400" y="5660136"/>
            <a:ext cx="5038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https://genomics.senescence.info/science.html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4614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Personalized Medicine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2259527"/>
            <a:ext cx="7315200" cy="23294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1688" y="4753470"/>
            <a:ext cx="2762250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8595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Types of Cells in Humans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30752" y="864108"/>
            <a:ext cx="3474720" cy="5120640"/>
          </a:xfrm>
        </p:spPr>
        <p:txBody>
          <a:bodyPr/>
          <a:lstStyle/>
          <a:p>
            <a:r>
              <a:rPr lang="en-US" sz="2800" dirty="0" smtClean="0"/>
              <a:t>Somatic Cells</a:t>
            </a:r>
          </a:p>
          <a:p>
            <a:r>
              <a:rPr lang="en-US" sz="2800" dirty="0" smtClean="0"/>
              <a:t>Germline Cells</a:t>
            </a:r>
          </a:p>
          <a:p>
            <a:pPr lvl="1"/>
            <a:r>
              <a:rPr lang="en-US" sz="2800" dirty="0" smtClean="0"/>
              <a:t>Produce gametes</a:t>
            </a:r>
          </a:p>
          <a:p>
            <a:pPr marL="502920" lvl="1" indent="0">
              <a:buNone/>
            </a:pP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98264" y="1630852"/>
            <a:ext cx="4585750" cy="40941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89888" y="6236208"/>
            <a:ext cx="10533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https://ib.bioninja.com.au/standard-level/topic-3-genetics/33-meiosis/somatic-vs-germline-mutatio.html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05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Stem Cells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481" y="863600"/>
            <a:ext cx="5359714" cy="5121275"/>
          </a:xfrm>
        </p:spPr>
      </p:pic>
    </p:spTree>
    <p:extLst>
      <p:ext uri="{BB962C8B-B14F-4D97-AF65-F5344CB8AC3E}">
        <p14:creationId xmlns:p14="http://schemas.microsoft.com/office/powerpoint/2010/main" val="73250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Embryonic versus Adult Stem Cells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605" y="863600"/>
            <a:ext cx="6183465" cy="5121275"/>
          </a:xfrm>
        </p:spPr>
      </p:pic>
    </p:spTree>
    <p:extLst>
      <p:ext uri="{BB962C8B-B14F-4D97-AF65-F5344CB8AC3E}">
        <p14:creationId xmlns:p14="http://schemas.microsoft.com/office/powerpoint/2010/main" val="24222731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/>
              <a:t>iPS</a:t>
            </a:r>
            <a:r>
              <a:rPr lang="en-US" b="1" dirty="0"/>
              <a:t>/ iPSC</a:t>
            </a:r>
            <a:r>
              <a:rPr lang="en-US" dirty="0"/>
              <a:t>: Induced Pluripotent Stem </a:t>
            </a:r>
            <a:r>
              <a:rPr lang="en-US" dirty="0" smtClean="0"/>
              <a:t>Cells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83864" y="864108"/>
            <a:ext cx="3209544" cy="512064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Body cells that have been reprogrammed back into an embryonic state</a:t>
            </a:r>
          </a:p>
          <a:p>
            <a:pPr marL="0" indent="0" algn="ctr">
              <a:buNone/>
            </a:pPr>
            <a:r>
              <a:rPr lang="en-US" dirty="0" smtClean="0"/>
              <a:t>Now, they can differentiate into any kind of cell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93408" y="1822738"/>
            <a:ext cx="5026178" cy="350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8333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Cells in the brain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68777" y="1112922"/>
            <a:ext cx="7917256" cy="46120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04873" y="6272784"/>
            <a:ext cx="9281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https://www.ninds.nih.gov/Disorders/Patient-Caregiver-Education/Life-and-Death-Neuron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4266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Neuron Structure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738" y="953662"/>
            <a:ext cx="7315200" cy="4941151"/>
          </a:xfrm>
        </p:spPr>
      </p:pic>
    </p:spTree>
    <p:extLst>
      <p:ext uri="{BB962C8B-B14F-4D97-AF65-F5344CB8AC3E}">
        <p14:creationId xmlns:p14="http://schemas.microsoft.com/office/powerpoint/2010/main" val="3407727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our talks,</a:t>
            </a:r>
            <a:br>
              <a:rPr lang="en-US" dirty="0" smtClean="0"/>
            </a:br>
            <a:r>
              <a:rPr lang="en-US" dirty="0" smtClean="0"/>
              <a:t>scientists will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en-US" dirty="0" smtClean="0"/>
              <a:t>alk about their education and career for 10-15 minutes</a:t>
            </a:r>
          </a:p>
          <a:p>
            <a:r>
              <a:rPr lang="en-US" dirty="0" smtClean="0"/>
              <a:t>Talk about their research for 20-25 minutes</a:t>
            </a:r>
          </a:p>
          <a:p>
            <a:r>
              <a:rPr lang="en-US" dirty="0" smtClean="0"/>
              <a:t>Answer questions for 10-15 minutes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At any point during the talk, you can send me a question for the scientist using “Remind” and I will ask the question. </a:t>
            </a:r>
          </a:p>
          <a:p>
            <a:pPr lvl="1"/>
            <a:r>
              <a:rPr lang="en-US" dirty="0" smtClean="0"/>
              <a:t>Questions can be general about education and career or</a:t>
            </a:r>
          </a:p>
          <a:p>
            <a:pPr lvl="1"/>
            <a:r>
              <a:rPr lang="en-US" dirty="0" smtClean="0"/>
              <a:t>Specific questions about research</a:t>
            </a:r>
          </a:p>
          <a:p>
            <a:endParaRPr lang="en-US" dirty="0"/>
          </a:p>
        </p:txBody>
      </p:sp>
      <p:pic>
        <p:nvPicPr>
          <p:cNvPr id="5" name="Content Placeholder 4" descr="Two wheat scientists graduate with full scholarships from ...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38" y="2097197"/>
            <a:ext cx="3475037" cy="2663607"/>
          </a:xfrm>
        </p:spPr>
      </p:pic>
    </p:spTree>
    <p:extLst>
      <p:ext uri="{BB962C8B-B14F-4D97-AF65-F5344CB8AC3E}">
        <p14:creationId xmlns:p14="http://schemas.microsoft.com/office/powerpoint/2010/main" val="32714285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Support Cells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32559" y="1880044"/>
            <a:ext cx="5825155" cy="33320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04873" y="6272784"/>
            <a:ext cx="9281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https://www.ninds.nih.gov/Disorders/Patient-Caregiver-Education/Life-and-Death-Neuron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0423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3837"/>
            <a:ext cx="3401567" cy="460118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Astrocytes</a:t>
            </a:r>
            <a:br>
              <a:rPr lang="en-US" sz="3200" dirty="0" smtClean="0"/>
            </a:br>
            <a:r>
              <a:rPr lang="en-US" sz="1600" dirty="0" smtClean="0"/>
              <a:t>Lots of functions; help with communication, promote blood flow, help form blood brain barrier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>Oligodendrocytes</a:t>
            </a:r>
            <a:br>
              <a:rPr lang="en-US" sz="3200" dirty="0" smtClean="0"/>
            </a:br>
            <a:r>
              <a:rPr lang="en-US" sz="1600" dirty="0" err="1" smtClean="0"/>
              <a:t>myelinate</a:t>
            </a:r>
            <a:r>
              <a:rPr lang="en-US" sz="1600" dirty="0" smtClean="0"/>
              <a:t> axons which helps speed up signals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>Microglia</a:t>
            </a:r>
            <a:br>
              <a:rPr lang="en-US" sz="3200" dirty="0" smtClean="0"/>
            </a:br>
            <a:r>
              <a:rPr lang="en-US" sz="1600" dirty="0" smtClean="0"/>
              <a:t>immune cells that protect against pathogens</a:t>
            </a:r>
            <a:endParaRPr lang="en-US" sz="32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991" y="863600"/>
            <a:ext cx="5462693" cy="5121275"/>
          </a:xfrm>
        </p:spPr>
      </p:pic>
    </p:spTree>
    <p:extLst>
      <p:ext uri="{BB962C8B-B14F-4D97-AF65-F5344CB8AC3E}">
        <p14:creationId xmlns:p14="http://schemas.microsoft.com/office/powerpoint/2010/main" val="38818331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8" y="1123837"/>
            <a:ext cx="3057209" cy="460118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Bioengineering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2800" dirty="0" smtClean="0"/>
              <a:t>applies engineering principles of design and analysis to biological systems and biomedical technologies</a:t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1800" dirty="0">
                <a:hlinkClick r:id="rId2"/>
              </a:rPr>
              <a:t>https://bioeng.berkeley.edu/about-us/what-is-bioengineering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96512" y="513941"/>
            <a:ext cx="7031736" cy="58209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36008" y="6334915"/>
            <a:ext cx="6492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https://bioe.uw.edu/academic-programs/about-bioengineering/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4521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Any Questions, Comments, Concerns?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If yes, send me a remind message now!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4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Listening to scientific talks</a:t>
            </a:r>
            <a:endParaRPr lang="en-US" dirty="0"/>
          </a:p>
        </p:txBody>
      </p:sp>
      <p:pic>
        <p:nvPicPr>
          <p:cNvPr id="5" name="Content Placeholder 4" descr="Computer Problems | Flickr - Photo Sharing!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50" y="2270654"/>
            <a:ext cx="3475038" cy="2316692"/>
          </a:xfrm>
          <a:prstGeom prst="rect">
            <a:avLst/>
          </a:prstGeom>
        </p:spPr>
      </p:pic>
      <p:pic>
        <p:nvPicPr>
          <p:cNvPr id="6" name="Content Placeholder 5" descr="How People Use Social Media to Manage Their Emotions - PsyBlo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38" y="2283525"/>
            <a:ext cx="3475037" cy="229095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8961120" y="365760"/>
            <a:ext cx="2532888" cy="155448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/>
              <a:t>Some of that went over my head but what I understood was really interesting!</a:t>
            </a:r>
            <a:endParaRPr lang="en-US" sz="1500" dirty="0"/>
          </a:p>
        </p:txBody>
      </p:sp>
      <p:sp>
        <p:nvSpPr>
          <p:cNvPr id="8" name="Cloud Callout 7"/>
          <p:cNvSpPr/>
          <p:nvPr/>
        </p:nvSpPr>
        <p:spPr>
          <a:xfrm>
            <a:off x="4608576" y="365760"/>
            <a:ext cx="2478024" cy="155448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/>
              <a:t>I don’t know any of these words and I am lost!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776244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Listening to scientific talks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02152" y="868680"/>
            <a:ext cx="4105656" cy="512064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Pay attention to the main story line</a:t>
            </a:r>
          </a:p>
          <a:p>
            <a:r>
              <a:rPr lang="en-US" dirty="0" smtClean="0"/>
              <a:t>What problem is the scientist working on?</a:t>
            </a:r>
          </a:p>
          <a:p>
            <a:r>
              <a:rPr lang="en-US" dirty="0" smtClean="0"/>
              <a:t>How does it relate to broader issues in medicine and health?</a:t>
            </a:r>
          </a:p>
          <a:p>
            <a:r>
              <a:rPr lang="en-US" dirty="0" smtClean="0"/>
              <a:t>How was the experiment set up? Does the set-up make sense? What control groups were used?</a:t>
            </a:r>
          </a:p>
          <a:p>
            <a:r>
              <a:rPr lang="en-US" dirty="0" smtClean="0"/>
              <a:t>What do the results mean?</a:t>
            </a:r>
          </a:p>
          <a:p>
            <a:r>
              <a:rPr lang="en-US" dirty="0" smtClean="0"/>
              <a:t>What questions are raised by the results?</a:t>
            </a:r>
          </a:p>
          <a:p>
            <a:pPr lvl="1"/>
            <a:endParaRPr lang="en-US" dirty="0"/>
          </a:p>
        </p:txBody>
      </p:sp>
      <p:pic>
        <p:nvPicPr>
          <p:cNvPr id="8" name="Content Placeholder 7" descr="Plot (narrative) - Wikipedia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38" y="2165621"/>
            <a:ext cx="3475037" cy="2526759"/>
          </a:xfrm>
        </p:spPr>
      </p:pic>
    </p:spTree>
    <p:extLst>
      <p:ext uri="{BB962C8B-B14F-4D97-AF65-F5344CB8AC3E}">
        <p14:creationId xmlns:p14="http://schemas.microsoft.com/office/powerpoint/2010/main" val="2689022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Listening to scientific talks</a:t>
            </a:r>
            <a:endParaRPr lang="en-US" b="1" dirty="0"/>
          </a:p>
        </p:txBody>
      </p:sp>
      <p:pic>
        <p:nvPicPr>
          <p:cNvPr id="1026" name="Picture 2" descr="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062" y="863600"/>
            <a:ext cx="7238551" cy="512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172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Terms you might hear: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630168" y="868680"/>
            <a:ext cx="3895344" cy="512064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b="1" dirty="0" smtClean="0"/>
              <a:t>Assay</a:t>
            </a:r>
            <a:r>
              <a:rPr lang="en-US" dirty="0" smtClean="0"/>
              <a:t>: </a:t>
            </a:r>
            <a:r>
              <a:rPr lang="en-US" sz="2800" dirty="0" smtClean="0"/>
              <a:t>An experiment</a:t>
            </a:r>
          </a:p>
          <a:p>
            <a:pPr marL="0" indent="0" algn="ctr">
              <a:buNone/>
            </a:pPr>
            <a:r>
              <a:rPr lang="en-US" sz="2800" dirty="0" smtClean="0"/>
              <a:t>“To test that idea, we set up an </a:t>
            </a:r>
            <a:r>
              <a:rPr lang="en-US" sz="2800" b="1" dirty="0" smtClean="0"/>
              <a:t>assay</a:t>
            </a:r>
            <a:r>
              <a:rPr lang="en-US" sz="2800" dirty="0" smtClean="0"/>
              <a:t>.”</a:t>
            </a:r>
          </a:p>
          <a:p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</p:txBody>
      </p:sp>
      <p:pic>
        <p:nvPicPr>
          <p:cNvPr id="7" name="Content Placeholder 6" descr="Sciencevier - Scientific Research Publishers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38" y="2212398"/>
            <a:ext cx="3475037" cy="243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446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Terms you might hear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696712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dirty="0" smtClean="0"/>
              <a:t>Pathogen</a:t>
            </a:r>
          </a:p>
          <a:p>
            <a:pPr marL="0" indent="0" algn="ctr">
              <a:buNone/>
            </a:pPr>
            <a:r>
              <a:rPr lang="en-US" sz="2800" b="1" dirty="0" smtClean="0"/>
              <a:t> </a:t>
            </a:r>
            <a:r>
              <a:rPr lang="en-US" sz="2400" dirty="0" smtClean="0"/>
              <a:t>A virus, bacteria, fungus, or some other microorganism that causes disease</a:t>
            </a:r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 smtClean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 smtClean="0"/>
          </a:p>
          <a:p>
            <a:pPr marL="0" indent="0" algn="ctr">
              <a:buNone/>
            </a:pPr>
            <a:endParaRPr lang="en-US" sz="2800" b="1" dirty="0" smtClean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696712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dirty="0" smtClean="0"/>
              <a:t>Pathology</a:t>
            </a:r>
          </a:p>
          <a:p>
            <a:pPr marL="0" indent="0" algn="ctr">
              <a:buNone/>
            </a:pPr>
            <a:r>
              <a:rPr lang="en-US" sz="2400" dirty="0" smtClean="0"/>
              <a:t>The science of the causes and effects of disease</a:t>
            </a:r>
          </a:p>
          <a:p>
            <a:pPr marL="0" indent="0" algn="ctr">
              <a:buNone/>
            </a:pPr>
            <a:endParaRPr lang="en-US" sz="2400" dirty="0" smtClean="0"/>
          </a:p>
          <a:p>
            <a:pPr marL="0" indent="0" algn="ctr">
              <a:buNone/>
            </a:pPr>
            <a:r>
              <a:rPr lang="en-US" sz="2400" dirty="0" smtClean="0"/>
              <a:t>Often associated with lab examination of samples of body tissue</a:t>
            </a:r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endParaRPr lang="en-US" sz="2400" dirty="0" smtClean="0"/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endParaRPr lang="en-US" sz="2400" dirty="0" smtClean="0"/>
          </a:p>
          <a:p>
            <a:pPr marL="0" indent="0" algn="ctr">
              <a:buNone/>
            </a:pPr>
            <a:endParaRPr lang="en-US" sz="2400" dirty="0"/>
          </a:p>
        </p:txBody>
      </p:sp>
      <p:sp>
        <p:nvSpPr>
          <p:cNvPr id="5" name="AutoShape 2" descr="A Guide to What to Know About COVID-19 | Smart News | Smithsonian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175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 descr="Misinformation related to the 2019–20 coronavirus pandemic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564" y="3497580"/>
            <a:ext cx="2481400" cy="2491740"/>
          </a:xfrm>
          <a:prstGeom prst="rect">
            <a:avLst/>
          </a:prstGeom>
        </p:spPr>
      </p:pic>
      <p:pic>
        <p:nvPicPr>
          <p:cNvPr id="9" name="Picture 8" descr="Pleomorphic undifferentiated sarcoma - Libre Pathology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449" y="4132213"/>
            <a:ext cx="2648919" cy="202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3792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Molecular Biology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45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Central Dogma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Gene Expression</a:t>
            </a:r>
            <a:endParaRPr lang="en-US" dirty="0"/>
          </a:p>
        </p:txBody>
      </p:sp>
      <p:pic>
        <p:nvPicPr>
          <p:cNvPr id="8" name="Content Placeholder 7" descr="BB17_central dogma | fickleandfreckled | Flickr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315" y="2763312"/>
            <a:ext cx="8003807" cy="1322231"/>
          </a:xfrm>
        </p:spPr>
      </p:pic>
    </p:spTree>
    <p:extLst>
      <p:ext uri="{BB962C8B-B14F-4D97-AF65-F5344CB8AC3E}">
        <p14:creationId xmlns:p14="http://schemas.microsoft.com/office/powerpoint/2010/main" val="2312949564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TM03457475[[fn=Frame]]</Template>
  <TotalTime>1440</TotalTime>
  <Words>409</Words>
  <Application>Microsoft Office PowerPoint</Application>
  <PresentationFormat>Widescreen</PresentationFormat>
  <Paragraphs>63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Corbel</vt:lpstr>
      <vt:lpstr>Wingdings 2</vt:lpstr>
      <vt:lpstr>Frame</vt:lpstr>
      <vt:lpstr>RVGS Summer Biomedical Institute</vt:lpstr>
      <vt:lpstr>For our talks, scientists will</vt:lpstr>
      <vt:lpstr>Listening to scientific talks</vt:lpstr>
      <vt:lpstr>Listening to scientific talks</vt:lpstr>
      <vt:lpstr>Listening to scientific talks</vt:lpstr>
      <vt:lpstr>Terms you might hear:</vt:lpstr>
      <vt:lpstr>Terms you might hear</vt:lpstr>
      <vt:lpstr>Basic Molecular Biology</vt:lpstr>
      <vt:lpstr>Central Dogma  Gene Expression</vt:lpstr>
      <vt:lpstr>Single gene studies  Gene Therapy Gene Editing</vt:lpstr>
      <vt:lpstr>‘Omics</vt:lpstr>
      <vt:lpstr>Comparative Genomics Studies</vt:lpstr>
      <vt:lpstr>Personalized Medicine</vt:lpstr>
      <vt:lpstr>Major Types of Cells in Humans</vt:lpstr>
      <vt:lpstr>Stem Cells</vt:lpstr>
      <vt:lpstr>Embryonic versus Adult Stem Cells</vt:lpstr>
      <vt:lpstr>iPS/ iPSC: Induced Pluripotent Stem Cells</vt:lpstr>
      <vt:lpstr>Cells in the brain</vt:lpstr>
      <vt:lpstr>Neuron Structure</vt:lpstr>
      <vt:lpstr>Support Cells</vt:lpstr>
      <vt:lpstr>Astrocytes Lots of functions; help with communication, promote blood flow, help form blood brain barrier  Oligodendrocytes myelinate axons which helps speed up signals  Microglia immune cells that protect against pathogens</vt:lpstr>
      <vt:lpstr>Bioengineering  applies engineering principles of design and analysis to biological systems and biomedical technologies  https://bioeng.berkeley.edu/about-us/what-is-bioengineering </vt:lpstr>
      <vt:lpstr>Any Questions, Comments, Concerns?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Cynthia L. Bohland</dc:creator>
  <cp:lastModifiedBy>Cynthia L. Bohland</cp:lastModifiedBy>
  <cp:revision>30</cp:revision>
  <dcterms:created xsi:type="dcterms:W3CDTF">2020-06-09T17:29:17Z</dcterms:created>
  <dcterms:modified xsi:type="dcterms:W3CDTF">2020-06-10T17:29:26Z</dcterms:modified>
</cp:coreProperties>
</file>